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307" r:id="rId3"/>
    <p:sldId id="309" r:id="rId4"/>
    <p:sldId id="308" r:id="rId5"/>
    <p:sldId id="305" r:id="rId6"/>
    <p:sldId id="291" r:id="rId7"/>
    <p:sldId id="301" r:id="rId8"/>
    <p:sldId id="281" r:id="rId9"/>
    <p:sldId id="304" r:id="rId10"/>
    <p:sldId id="303" r:id="rId11"/>
    <p:sldId id="297" r:id="rId12"/>
    <p:sldId id="28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1" autoAdjust="0"/>
  </p:normalViewPr>
  <p:slideViewPr>
    <p:cSldViewPr snapToGrid="0" snapToObjects="1" showGuides="1">
      <p:cViewPr varScale="1">
        <p:scale>
          <a:sx n="98" d="100"/>
          <a:sy n="98" d="100"/>
        </p:scale>
        <p:origin x="-14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4.emf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oleObject" Target="../embeddings/oleObject1.bin"/><Relationship Id="rId7" Type="http://schemas.openxmlformats.org/officeDocument/2006/relationships/image" Target="../media/image1.emf"/><Relationship Id="rId8" Type="http://schemas.openxmlformats.org/officeDocument/2006/relationships/image" Target="../media/image5.gi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8.emf"/><Relationship Id="rId6" Type="http://schemas.openxmlformats.org/officeDocument/2006/relationships/image" Target="../media/image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8.emf"/><Relationship Id="rId7" Type="http://schemas.openxmlformats.org/officeDocument/2006/relationships/image" Target="../media/image19.jp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7.emf"/><Relationship Id="rId7" Type="http://schemas.openxmlformats.org/officeDocument/2006/relationships/image" Target="../media/image10.png"/><Relationship Id="rId8" Type="http://schemas.openxmlformats.org/officeDocument/2006/relationships/image" Target="../media/image30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6400" b="1" dirty="0" smtClean="0">
                <a:latin typeface="Avenir Medium"/>
                <a:cs typeface="Avenir Medium"/>
              </a:rPr>
              <a:t>AME20216 - Lab I</a:t>
            </a:r>
            <a:br>
              <a:rPr lang="en-US" sz="6400" b="1" dirty="0" smtClean="0">
                <a:latin typeface="Avenir Medium"/>
                <a:cs typeface="Avenir Medium"/>
              </a:rPr>
            </a:br>
            <a:r>
              <a:rPr lang="en-US" sz="6400" b="1" dirty="0" smtClean="0">
                <a:latin typeface="Avenir Medium"/>
                <a:cs typeface="Avenir Medium"/>
              </a:rPr>
              <a:t>L6 – AC Electronics</a:t>
            </a:r>
            <a:endParaRPr lang="en-US" sz="6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40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138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High-Pass Filter</a:t>
            </a:r>
          </a:p>
        </p:txBody>
      </p:sp>
      <p:pic>
        <p:nvPicPr>
          <p:cNvPr id="10" name="Picture 9" descr="filter_Vi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6"/>
            <a:ext cx="4389967" cy="3292474"/>
          </a:xfrm>
          <a:prstGeom prst="rect">
            <a:avLst/>
          </a:prstGeom>
        </p:spPr>
      </p:pic>
      <p:pic>
        <p:nvPicPr>
          <p:cNvPr id="11" name="Picture 10" descr="filter_Vout.bm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"/>
          <a:stretch/>
        </p:blipFill>
        <p:spPr>
          <a:xfrm>
            <a:off x="5044280" y="1216027"/>
            <a:ext cx="4099720" cy="329247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152900" y="2794000"/>
            <a:ext cx="891380" cy="2921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5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4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Memorize it: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520827"/>
              </p:ext>
            </p:extLst>
          </p:nvPr>
        </p:nvGraphicFramePr>
        <p:xfrm>
          <a:off x="181078" y="1258152"/>
          <a:ext cx="8750403" cy="3808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4" name="Equation" r:id="rId3" imgW="787400" imgH="342900" progId="Equation.3">
                  <p:embed/>
                </p:oleObj>
              </mc:Choice>
              <mc:Fallback>
                <p:oleObj name="Equation" r:id="rId3" imgW="7874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078" y="1258152"/>
                        <a:ext cx="8750403" cy="3808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202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5796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Non-dimensional Parameters</a:t>
            </a:r>
            <a:endParaRPr lang="en-US" sz="3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0146" y="766681"/>
            <a:ext cx="24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Reynolds Number</a:t>
            </a:r>
            <a:endParaRPr lang="en-US" sz="2400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706590"/>
              </p:ext>
            </p:extLst>
          </p:nvPr>
        </p:nvGraphicFramePr>
        <p:xfrm>
          <a:off x="575964" y="1532228"/>
          <a:ext cx="1753738" cy="1134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4" name="Equation" r:id="rId4" imgW="647700" imgH="419100" progId="Equation.3">
                  <p:embed/>
                </p:oleObj>
              </mc:Choice>
              <mc:Fallback>
                <p:oleObj name="Equation" r:id="rId4" imgW="647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964" y="1532228"/>
                        <a:ext cx="1753738" cy="1134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6" y="3560668"/>
            <a:ext cx="4052795" cy="303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18051" b="8265"/>
          <a:stretch/>
        </p:blipFill>
        <p:spPr>
          <a:xfrm>
            <a:off x="2894183" y="766680"/>
            <a:ext cx="6085463" cy="2522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856" y="3560668"/>
            <a:ext cx="4461273" cy="303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58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Multi-point Calibration</a:t>
            </a:r>
            <a:endParaRPr lang="en-US" sz="3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71" y="4002855"/>
            <a:ext cx="1862417" cy="21664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9295"/>
          <a:stretch/>
        </p:blipFill>
        <p:spPr>
          <a:xfrm>
            <a:off x="0" y="1069539"/>
            <a:ext cx="4009973" cy="3236247"/>
          </a:xfrm>
          <a:prstGeom prst="rect">
            <a:avLst/>
          </a:prstGeom>
        </p:spPr>
      </p:pic>
      <p:pic>
        <p:nvPicPr>
          <p:cNvPr id="6" name="Picture 5" descr="LinearFitPPCalibration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8" t="33572" r="19037" b="29554"/>
          <a:stretch/>
        </p:blipFill>
        <p:spPr>
          <a:xfrm>
            <a:off x="4137180" y="2840965"/>
            <a:ext cx="4855364" cy="367179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203816"/>
              </p:ext>
            </p:extLst>
          </p:nvPr>
        </p:nvGraphicFramePr>
        <p:xfrm>
          <a:off x="4954588" y="4975225"/>
          <a:ext cx="28511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54588" y="4975225"/>
                        <a:ext cx="28511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f16-fighter-jet-animated-gif-10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180" y="650525"/>
            <a:ext cx="4920064" cy="222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2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82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Parallel Plate Capacitor</a:t>
            </a:r>
            <a:endParaRPr lang="en-US" sz="3600" b="1" dirty="0"/>
          </a:p>
        </p:txBody>
      </p:sp>
      <p:pic>
        <p:nvPicPr>
          <p:cNvPr id="3" name="Picture 2" descr="7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19" y="1414912"/>
            <a:ext cx="2261972" cy="3515595"/>
          </a:xfrm>
          <a:prstGeom prst="rect">
            <a:avLst/>
          </a:prstGeom>
        </p:spPr>
      </p:pic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018412"/>
              </p:ext>
            </p:extLst>
          </p:nvPr>
        </p:nvGraphicFramePr>
        <p:xfrm>
          <a:off x="5053263" y="2684198"/>
          <a:ext cx="1555750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4" imgW="635000" imgH="393700" progId="Equation.3">
                  <p:embed/>
                </p:oleObj>
              </mc:Choice>
              <mc:Fallback>
                <p:oleObj name="Equation" r:id="rId4" imgW="635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263" y="2684198"/>
                        <a:ext cx="1555750" cy="966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96232" y="1995000"/>
            <a:ext cx="2740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Electrical </a:t>
            </a:r>
            <a:r>
              <a:rPr lang="en-US" sz="2200" dirty="0" err="1" smtClean="0"/>
              <a:t>Capacitiance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1804807" y="704956"/>
            <a:ext cx="588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Capacitors store electrical charge and energy.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845" y="4879888"/>
            <a:ext cx="4256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“Dielectric” material sandwiched between 2 metal plates.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8604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02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A4 - Capacitive Pressure Transducer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012996"/>
            <a:ext cx="4967972" cy="336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23586" y="1381327"/>
            <a:ext cx="3550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Pressure pushes capacitor plates closer together</a:t>
            </a:r>
            <a:endParaRPr lang="en-US" sz="2400" dirty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5329579" y="2715505"/>
          <a:ext cx="3544189" cy="966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Equation" r:id="rId4" imgW="1447800" imgH="393700" progId="Equation.3">
                  <p:embed/>
                </p:oleObj>
              </mc:Choice>
              <mc:Fallback>
                <p:oleObj name="Equation" r:id="rId4" imgW="1447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579" y="2715505"/>
                        <a:ext cx="3544189" cy="9667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953364" y="4885839"/>
            <a:ext cx="6045999" cy="1337736"/>
            <a:chOff x="1113578" y="2302932"/>
            <a:chExt cx="6045999" cy="1337736"/>
          </a:xfrm>
        </p:grpSpPr>
        <p:sp>
          <p:nvSpPr>
            <p:cNvPr id="9" name="Rectangle 8"/>
            <p:cNvSpPr/>
            <p:nvPr/>
          </p:nvSpPr>
          <p:spPr>
            <a:xfrm>
              <a:off x="3403600" y="2302934"/>
              <a:ext cx="2455333" cy="13377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09395" y="2595546"/>
              <a:ext cx="204464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Capacitance-to-voltage IC chip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13579" y="2302932"/>
              <a:ext cx="1337735" cy="1337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13578" y="2504080"/>
              <a:ext cx="13377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Capacitive </a:t>
              </a:r>
              <a:r>
                <a:rPr lang="en-US" dirty="0" err="1"/>
                <a:t>p</a:t>
              </a:r>
              <a:r>
                <a:rPr lang="en-US" dirty="0" err="1" smtClean="0"/>
                <a:t>resssure</a:t>
              </a:r>
              <a:r>
                <a:rPr lang="en-US" dirty="0" smtClean="0"/>
                <a:t> sensor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11" idx="3"/>
            </p:cNvCxnSpPr>
            <p:nvPr/>
          </p:nvCxnSpPr>
          <p:spPr>
            <a:xfrm>
              <a:off x="2451314" y="2971800"/>
              <a:ext cx="952286" cy="846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521176" y="2753268"/>
              <a:ext cx="638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V</a:t>
              </a:r>
              <a:r>
                <a:rPr lang="en-US" i="1" baseline="-25000" dirty="0" smtClean="0"/>
                <a:t>OUT</a:t>
              </a:r>
              <a:endParaRPr lang="en-US" i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858933" y="2937934"/>
              <a:ext cx="64928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416845" y="5086987"/>
            <a:ext cx="63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</a:t>
            </a:r>
            <a:r>
              <a:rPr lang="en-US" i="1" baseline="-25000" dirty="0" smtClean="0"/>
              <a:t>OUT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82" y="4373076"/>
            <a:ext cx="1862417" cy="21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6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A5 – Electronics II</a:t>
            </a:r>
            <a:endParaRPr lang="en-US" sz="3600" b="1" dirty="0"/>
          </a:p>
        </p:txBody>
      </p:sp>
      <p:pic>
        <p:nvPicPr>
          <p:cNvPr id="10" name="Picture 9" descr="Macintosh HD:Users:paulrumbach:Desktop:New_Course_Lab1:LabI_handouts:A5_Electronics_II:tek0000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" y="1120457"/>
            <a:ext cx="4271414" cy="25625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850900" y="646331"/>
            <a:ext cx="19061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Oscilloscope</a:t>
            </a:r>
            <a:endParaRPr lang="en-US" sz="2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683000"/>
            <a:ext cx="3856355" cy="2826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1517650"/>
            <a:ext cx="4330700" cy="4330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4700" y="1025207"/>
            <a:ext cx="20316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Coaxial Cable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53110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82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Alternating Current (AC)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2" y="1190174"/>
            <a:ext cx="2396127" cy="38372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872" y="715896"/>
            <a:ext cx="244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60 Hz, 120 V</a:t>
            </a:r>
            <a:r>
              <a:rPr lang="en-US" sz="2800" baseline="-25000" dirty="0" smtClean="0"/>
              <a:t>RMS</a:t>
            </a:r>
            <a:endParaRPr lang="en-US" sz="2800" baseline="-2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6" y="3748028"/>
            <a:ext cx="4318000" cy="287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145" y="5027388"/>
            <a:ext cx="3285266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30" y="745512"/>
            <a:ext cx="3869203" cy="290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91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Alternating Current</a:t>
            </a:r>
            <a:endParaRPr lang="en-US" sz="36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761364"/>
              </p:ext>
            </p:extLst>
          </p:nvPr>
        </p:nvGraphicFramePr>
        <p:xfrm>
          <a:off x="159309" y="942378"/>
          <a:ext cx="3109076" cy="674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6" name="Equation" r:id="rId3" imgW="1054100" imgH="228600" progId="Equation.3">
                  <p:embed/>
                </p:oleObj>
              </mc:Choice>
              <mc:Fallback>
                <p:oleObj name="Equation" r:id="rId3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309" y="942378"/>
                        <a:ext cx="3109076" cy="674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036582"/>
              </p:ext>
            </p:extLst>
          </p:nvPr>
        </p:nvGraphicFramePr>
        <p:xfrm>
          <a:off x="4660863" y="942378"/>
          <a:ext cx="3352361" cy="63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7" name="Equation" r:id="rId5" imgW="1206500" imgH="228600" progId="Equation.3">
                  <p:embed/>
                </p:oleObj>
              </mc:Choice>
              <mc:Fallback>
                <p:oleObj name="Equation" r:id="rId5" imgW="1206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0863" y="942378"/>
                        <a:ext cx="3352361" cy="636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5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0" y="1878903"/>
            <a:ext cx="5491420" cy="41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1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1322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Phase</a:t>
            </a:r>
            <a:endParaRPr lang="en-US" sz="36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393547" y="2579550"/>
            <a:ext cx="7837472" cy="1928926"/>
            <a:chOff x="205264" y="647860"/>
            <a:chExt cx="7837472" cy="19289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2502" y="647860"/>
              <a:ext cx="3390234" cy="192892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05264" y="1400985"/>
              <a:ext cx="1402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Capacitor</a:t>
              </a:r>
              <a:endParaRPr lang="en-US" sz="2400" b="1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538078" y="1349942"/>
              <a:ext cx="770448" cy="77044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248882" y="1468892"/>
              <a:ext cx="34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9009" y="4330209"/>
            <a:ext cx="7918652" cy="2295901"/>
            <a:chOff x="368156" y="2572905"/>
            <a:chExt cx="7918652" cy="22959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234310" y="3806781"/>
              <a:ext cx="1270000" cy="457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028075" y="3695846"/>
              <a:ext cx="314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</a:t>
              </a:r>
              <a:endParaRPr 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8156" y="3689911"/>
              <a:ext cx="1272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Inductor</a:t>
              </a:r>
              <a:endParaRPr lang="en-US" sz="2400" b="1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29903"/>
            <a:stretch/>
          </p:blipFill>
          <p:spPr>
            <a:xfrm>
              <a:off x="4629932" y="2572905"/>
              <a:ext cx="3656876" cy="2295901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745540" y="688892"/>
            <a:ext cx="7485479" cy="1992199"/>
            <a:chOff x="502037" y="4812420"/>
            <a:chExt cx="7485479" cy="199219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305227" y="5585530"/>
              <a:ext cx="1155700" cy="787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092931" y="5725826"/>
              <a:ext cx="351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2037" y="5719891"/>
              <a:ext cx="1215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Resistor</a:t>
              </a:r>
              <a:endParaRPr lang="en-US" sz="2400" b="1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7282" y="4812420"/>
              <a:ext cx="3390234" cy="1992199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5425313" y="6557080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hyperphysics.phy-astr.gsu.edu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5040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6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A5 – Electronics II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746680"/>
              </p:ext>
            </p:extLst>
          </p:nvPr>
        </p:nvGraphicFramePr>
        <p:xfrm>
          <a:off x="131445" y="781050"/>
          <a:ext cx="324485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0" name="Equation" r:id="rId3" imgW="1155700" imgH="254000" progId="Equation.3">
                  <p:embed/>
                </p:oleObj>
              </mc:Choice>
              <mc:Fallback>
                <p:oleObj name="Equation" r:id="rId3" imgW="11557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445" y="781050"/>
                        <a:ext cx="3244850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822397"/>
              </p:ext>
            </p:extLst>
          </p:nvPr>
        </p:nvGraphicFramePr>
        <p:xfrm>
          <a:off x="4217988" y="781050"/>
          <a:ext cx="46370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1" name="Equation" r:id="rId5" imgW="1651000" imgH="254000" progId="Equation.3">
                  <p:embed/>
                </p:oleObj>
              </mc:Choice>
              <mc:Fallback>
                <p:oleObj name="Equation" r:id="rId5" imgW="16510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7988" y="781050"/>
                        <a:ext cx="4637087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Macintosh HD:Users:paulrumbach:Desktop:New_Course_Lab1:LabI_handouts:A5_Electronics_II:tek00006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79" y="1549063"/>
            <a:ext cx="4712355" cy="282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:high_pass.pdf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005" y="1719807"/>
            <a:ext cx="3616874" cy="281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522512" y="4693949"/>
            <a:ext cx="7363027" cy="1715804"/>
            <a:chOff x="260217" y="4693949"/>
            <a:chExt cx="7363027" cy="1715804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2677445"/>
                </p:ext>
              </p:extLst>
            </p:nvPr>
          </p:nvGraphicFramePr>
          <p:xfrm>
            <a:off x="260217" y="5250282"/>
            <a:ext cx="3116078" cy="1159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2" name="Equation" r:id="rId9" imgW="1638300" imgH="609600" progId="Equation.3">
                    <p:embed/>
                  </p:oleObj>
                </mc:Choice>
                <mc:Fallback>
                  <p:oleObj name="Equation" r:id="rId9" imgW="16383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60217" y="5250282"/>
                          <a:ext cx="3116078" cy="11594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993951" y="4693949"/>
              <a:ext cx="1754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Amplitude</a:t>
              </a:r>
              <a:endParaRPr lang="en-US" sz="28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88152" y="4708291"/>
              <a:ext cx="1069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Phase</a:t>
              </a:r>
              <a:endParaRPr lang="en-US" sz="2800" b="1" dirty="0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0060156"/>
                </p:ext>
              </p:extLst>
            </p:nvPr>
          </p:nvGraphicFramePr>
          <p:xfrm>
            <a:off x="4960490" y="5300541"/>
            <a:ext cx="2662754" cy="994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3" name="Equation" r:id="rId11" imgW="1155700" imgH="431800" progId="Equation.3">
                    <p:embed/>
                  </p:oleObj>
                </mc:Choice>
                <mc:Fallback>
                  <p:oleObj name="Equation" r:id="rId11" imgW="11557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960490" y="5300541"/>
                          <a:ext cx="2662754" cy="994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212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105</Words>
  <Application>Microsoft Macintosh PowerPoint</Application>
  <PresentationFormat>On-screen Show (4:3)</PresentationFormat>
  <Paragraphs>33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Equation</vt:lpstr>
      <vt:lpstr>AME20216 - Lab I L6 – AC Electronics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144</cp:revision>
  <cp:lastPrinted>2016-08-31T20:57:26Z</cp:lastPrinted>
  <dcterms:created xsi:type="dcterms:W3CDTF">2015-01-15T17:41:25Z</dcterms:created>
  <dcterms:modified xsi:type="dcterms:W3CDTF">2020-09-17T20:12:00Z</dcterms:modified>
</cp:coreProperties>
</file>